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9" r:id="rId5"/>
  </p:sldMasterIdLst>
  <p:notesMasterIdLst>
    <p:notesMasterId r:id="rId17"/>
  </p:notesMasterIdLst>
  <p:sldIdLst>
    <p:sldId id="296" r:id="rId6"/>
    <p:sldId id="258" r:id="rId7"/>
    <p:sldId id="266" r:id="rId8"/>
    <p:sldId id="265" r:id="rId9"/>
    <p:sldId id="259" r:id="rId10"/>
    <p:sldId id="257" r:id="rId11"/>
    <p:sldId id="262" r:id="rId12"/>
    <p:sldId id="261" r:id="rId13"/>
    <p:sldId id="263" r:id="rId14"/>
    <p:sldId id="264" r:id="rId15"/>
    <p:sldId id="298" r:id="rId16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18"/>
      <p:bold r:id="rId19"/>
      <p:italic r:id="rId20"/>
      <p:boldItalic r:id="rId21"/>
    </p:embeddedFont>
    <p:embeddedFont>
      <p:font typeface="Amatic SC" panose="00000500000000000000" pitchFamily="2" charset="-79"/>
      <p:regular r:id="rId22"/>
      <p:bold r:id="rId23"/>
    </p:embeddedFont>
    <p:embeddedFont>
      <p:font typeface="Avenir Next LT Pro Light" panose="020B0304020202020204" pitchFamily="34" charset="0"/>
      <p:regular r:id="rId24"/>
      <p: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veat" panose="020B0604020202020204" charset="0"/>
      <p:regular r:id="rId28"/>
      <p:bold r:id="rId29"/>
    </p:embeddedFont>
    <p:embeddedFont>
      <p:font typeface="Chamberi Super Display" panose="02040503080505020303" pitchFamily="18" charset="0"/>
      <p:regular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Dreaming Outloud Pro" panose="03050502040302030504" pitchFamily="66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6C4A8-1694-6E88-93A6-2C304B57DAE2}" v="3" dt="2022-09-12T21:43:15.628"/>
    <p1510:client id="{3BFE39FB-DE20-C16E-F66F-CE3AC31BC0E1}" v="34" dt="2022-09-12T20:09:58.877"/>
    <p1510:client id="{84A7082F-E5B9-0188-607B-6DF07E64C34F}" v="405" dt="2022-09-12T21:38:07.492"/>
    <p1510:client id="{C4A1F881-45D1-4AA2-A1AF-5FBAB55C8086}" v="127" dt="2022-09-12T20:34:30.689"/>
  </p1510:revLst>
</p1510:revInfo>
</file>

<file path=ppt/tableStyles.xml><?xml version="1.0" encoding="utf-8"?>
<a:tblStyleLst xmlns:a="http://schemas.openxmlformats.org/drawingml/2006/main" def="{D538BD12-EAE8-4576-9333-31C1577E420B}">
  <a:tblStyle styleId="{D538BD12-EAE8-4576-9333-31C1577E42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7734F6-05E5-4954-8C8A-BEEB59E1C33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75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13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04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15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82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206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15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6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45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marL="1828800" lvl="3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marL="2286000" lvl="4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marL="2743200" lvl="5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marL="3200400" lvl="6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marL="3657600" lvl="7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6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9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8393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randbite.com/2015/07/08/apple-product-naming-brand-architectur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Booth Fickett School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Title I Program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Home of the Falcons 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E25661-8DD6-24EE-8AA8-013E58F55B2A}"/>
              </a:ext>
            </a:extLst>
          </p:cNvPr>
          <p:cNvSpPr txBox="1">
            <a:spLocks/>
          </p:cNvSpPr>
          <p:nvPr/>
        </p:nvSpPr>
        <p:spPr>
          <a:xfrm>
            <a:off x="2057400" y="297180"/>
            <a:ext cx="5524500" cy="518160"/>
          </a:xfrm>
          <a:custGeom>
            <a:avLst/>
            <a:gdLst>
              <a:gd name="connsiteX0" fmla="*/ 0 w 5524500"/>
              <a:gd name="connsiteY0" fmla="*/ 0 h 518160"/>
              <a:gd name="connsiteX1" fmla="*/ 497205 w 5524500"/>
              <a:gd name="connsiteY1" fmla="*/ 0 h 518160"/>
              <a:gd name="connsiteX2" fmla="*/ 994410 w 5524500"/>
              <a:gd name="connsiteY2" fmla="*/ 0 h 518160"/>
              <a:gd name="connsiteX3" fmla="*/ 1546860 w 5524500"/>
              <a:gd name="connsiteY3" fmla="*/ 0 h 518160"/>
              <a:gd name="connsiteX4" fmla="*/ 2209800 w 5524500"/>
              <a:gd name="connsiteY4" fmla="*/ 0 h 518160"/>
              <a:gd name="connsiteX5" fmla="*/ 2707005 w 5524500"/>
              <a:gd name="connsiteY5" fmla="*/ 0 h 518160"/>
              <a:gd name="connsiteX6" fmla="*/ 3314700 w 5524500"/>
              <a:gd name="connsiteY6" fmla="*/ 0 h 518160"/>
              <a:gd name="connsiteX7" fmla="*/ 3867150 w 5524500"/>
              <a:gd name="connsiteY7" fmla="*/ 0 h 518160"/>
              <a:gd name="connsiteX8" fmla="*/ 4474845 w 5524500"/>
              <a:gd name="connsiteY8" fmla="*/ 0 h 518160"/>
              <a:gd name="connsiteX9" fmla="*/ 5027295 w 5524500"/>
              <a:gd name="connsiteY9" fmla="*/ 0 h 518160"/>
              <a:gd name="connsiteX10" fmla="*/ 5524500 w 5524500"/>
              <a:gd name="connsiteY10" fmla="*/ 0 h 518160"/>
              <a:gd name="connsiteX11" fmla="*/ 5524500 w 5524500"/>
              <a:gd name="connsiteY11" fmla="*/ 518160 h 518160"/>
              <a:gd name="connsiteX12" fmla="*/ 5137785 w 5524500"/>
              <a:gd name="connsiteY12" fmla="*/ 518160 h 518160"/>
              <a:gd name="connsiteX13" fmla="*/ 4474845 w 5524500"/>
              <a:gd name="connsiteY13" fmla="*/ 518160 h 518160"/>
              <a:gd name="connsiteX14" fmla="*/ 3811905 w 5524500"/>
              <a:gd name="connsiteY14" fmla="*/ 518160 h 518160"/>
              <a:gd name="connsiteX15" fmla="*/ 3369945 w 5524500"/>
              <a:gd name="connsiteY15" fmla="*/ 518160 h 518160"/>
              <a:gd name="connsiteX16" fmla="*/ 2983230 w 5524500"/>
              <a:gd name="connsiteY16" fmla="*/ 518160 h 518160"/>
              <a:gd name="connsiteX17" fmla="*/ 2320290 w 5524500"/>
              <a:gd name="connsiteY17" fmla="*/ 518160 h 518160"/>
              <a:gd name="connsiteX18" fmla="*/ 1878330 w 5524500"/>
              <a:gd name="connsiteY18" fmla="*/ 518160 h 518160"/>
              <a:gd name="connsiteX19" fmla="*/ 1436370 w 5524500"/>
              <a:gd name="connsiteY19" fmla="*/ 518160 h 518160"/>
              <a:gd name="connsiteX20" fmla="*/ 1049655 w 5524500"/>
              <a:gd name="connsiteY20" fmla="*/ 518160 h 518160"/>
              <a:gd name="connsiteX21" fmla="*/ 497205 w 5524500"/>
              <a:gd name="connsiteY21" fmla="*/ 518160 h 518160"/>
              <a:gd name="connsiteX22" fmla="*/ 0 w 5524500"/>
              <a:gd name="connsiteY22" fmla="*/ 518160 h 518160"/>
              <a:gd name="connsiteX23" fmla="*/ 0 w 5524500"/>
              <a:gd name="connsiteY23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24500" h="518160" fill="none" extrusionOk="0">
                <a:moveTo>
                  <a:pt x="0" y="0"/>
                </a:moveTo>
                <a:cubicBezTo>
                  <a:pt x="194248" y="-25264"/>
                  <a:pt x="305634" y="27728"/>
                  <a:pt x="497205" y="0"/>
                </a:cubicBezTo>
                <a:cubicBezTo>
                  <a:pt x="688776" y="-27728"/>
                  <a:pt x="782376" y="37866"/>
                  <a:pt x="994410" y="0"/>
                </a:cubicBezTo>
                <a:cubicBezTo>
                  <a:pt x="1206445" y="-37866"/>
                  <a:pt x="1407988" y="5680"/>
                  <a:pt x="1546860" y="0"/>
                </a:cubicBezTo>
                <a:cubicBezTo>
                  <a:pt x="1685732" y="-5680"/>
                  <a:pt x="1883681" y="68328"/>
                  <a:pt x="2209800" y="0"/>
                </a:cubicBezTo>
                <a:cubicBezTo>
                  <a:pt x="2535919" y="-68328"/>
                  <a:pt x="2538485" y="27158"/>
                  <a:pt x="2707005" y="0"/>
                </a:cubicBezTo>
                <a:cubicBezTo>
                  <a:pt x="2875526" y="-27158"/>
                  <a:pt x="3033329" y="36575"/>
                  <a:pt x="3314700" y="0"/>
                </a:cubicBezTo>
                <a:cubicBezTo>
                  <a:pt x="3596072" y="-36575"/>
                  <a:pt x="3601494" y="22241"/>
                  <a:pt x="3867150" y="0"/>
                </a:cubicBezTo>
                <a:cubicBezTo>
                  <a:pt x="4132806" y="-22241"/>
                  <a:pt x="4348946" y="23712"/>
                  <a:pt x="4474845" y="0"/>
                </a:cubicBezTo>
                <a:cubicBezTo>
                  <a:pt x="4600744" y="-23712"/>
                  <a:pt x="4864225" y="26986"/>
                  <a:pt x="5027295" y="0"/>
                </a:cubicBezTo>
                <a:cubicBezTo>
                  <a:pt x="5190365" y="-26986"/>
                  <a:pt x="5419820" y="30575"/>
                  <a:pt x="5524500" y="0"/>
                </a:cubicBezTo>
                <a:cubicBezTo>
                  <a:pt x="5539310" y="129301"/>
                  <a:pt x="5489386" y="345795"/>
                  <a:pt x="5524500" y="518160"/>
                </a:cubicBezTo>
                <a:cubicBezTo>
                  <a:pt x="5427897" y="561394"/>
                  <a:pt x="5297753" y="482044"/>
                  <a:pt x="5137785" y="518160"/>
                </a:cubicBezTo>
                <a:cubicBezTo>
                  <a:pt x="4977818" y="554276"/>
                  <a:pt x="4753778" y="441411"/>
                  <a:pt x="4474845" y="518160"/>
                </a:cubicBezTo>
                <a:cubicBezTo>
                  <a:pt x="4195912" y="594909"/>
                  <a:pt x="4039965" y="461050"/>
                  <a:pt x="3811905" y="518160"/>
                </a:cubicBezTo>
                <a:cubicBezTo>
                  <a:pt x="3583845" y="575270"/>
                  <a:pt x="3504866" y="468464"/>
                  <a:pt x="3369945" y="518160"/>
                </a:cubicBezTo>
                <a:cubicBezTo>
                  <a:pt x="3235024" y="567856"/>
                  <a:pt x="3160581" y="496373"/>
                  <a:pt x="2983230" y="518160"/>
                </a:cubicBezTo>
                <a:cubicBezTo>
                  <a:pt x="2805879" y="539947"/>
                  <a:pt x="2557728" y="450345"/>
                  <a:pt x="2320290" y="518160"/>
                </a:cubicBezTo>
                <a:cubicBezTo>
                  <a:pt x="2082852" y="585975"/>
                  <a:pt x="2079469" y="512971"/>
                  <a:pt x="1878330" y="518160"/>
                </a:cubicBezTo>
                <a:cubicBezTo>
                  <a:pt x="1677191" y="523349"/>
                  <a:pt x="1572670" y="466111"/>
                  <a:pt x="1436370" y="518160"/>
                </a:cubicBezTo>
                <a:cubicBezTo>
                  <a:pt x="1300070" y="570209"/>
                  <a:pt x="1206976" y="476529"/>
                  <a:pt x="1049655" y="518160"/>
                </a:cubicBezTo>
                <a:cubicBezTo>
                  <a:pt x="892335" y="559791"/>
                  <a:pt x="694375" y="486393"/>
                  <a:pt x="497205" y="518160"/>
                </a:cubicBezTo>
                <a:cubicBezTo>
                  <a:pt x="300035" y="549927"/>
                  <a:pt x="167311" y="495232"/>
                  <a:pt x="0" y="518160"/>
                </a:cubicBezTo>
                <a:cubicBezTo>
                  <a:pt x="-19825" y="352260"/>
                  <a:pt x="51637" y="129496"/>
                  <a:pt x="0" y="0"/>
                </a:cubicBezTo>
                <a:close/>
              </a:path>
              <a:path w="5524500" h="518160" stroke="0" extrusionOk="0">
                <a:moveTo>
                  <a:pt x="0" y="0"/>
                </a:moveTo>
                <a:cubicBezTo>
                  <a:pt x="298450" y="-49818"/>
                  <a:pt x="416287" y="65930"/>
                  <a:pt x="662940" y="0"/>
                </a:cubicBezTo>
                <a:cubicBezTo>
                  <a:pt x="909593" y="-65930"/>
                  <a:pt x="904109" y="13055"/>
                  <a:pt x="1104900" y="0"/>
                </a:cubicBezTo>
                <a:cubicBezTo>
                  <a:pt x="1305691" y="-13055"/>
                  <a:pt x="1321901" y="35395"/>
                  <a:pt x="1491615" y="0"/>
                </a:cubicBezTo>
                <a:cubicBezTo>
                  <a:pt x="1661329" y="-35395"/>
                  <a:pt x="1892636" y="40111"/>
                  <a:pt x="2044065" y="0"/>
                </a:cubicBezTo>
                <a:cubicBezTo>
                  <a:pt x="2195494" y="-40111"/>
                  <a:pt x="2420541" y="55880"/>
                  <a:pt x="2651760" y="0"/>
                </a:cubicBezTo>
                <a:cubicBezTo>
                  <a:pt x="2882979" y="-55880"/>
                  <a:pt x="3021231" y="8759"/>
                  <a:pt x="3148965" y="0"/>
                </a:cubicBezTo>
                <a:cubicBezTo>
                  <a:pt x="3276700" y="-8759"/>
                  <a:pt x="3619197" y="20027"/>
                  <a:pt x="3756660" y="0"/>
                </a:cubicBezTo>
                <a:cubicBezTo>
                  <a:pt x="3894124" y="-20027"/>
                  <a:pt x="4029244" y="47640"/>
                  <a:pt x="4198620" y="0"/>
                </a:cubicBezTo>
                <a:cubicBezTo>
                  <a:pt x="4367996" y="-47640"/>
                  <a:pt x="4674112" y="61282"/>
                  <a:pt x="4861560" y="0"/>
                </a:cubicBezTo>
                <a:cubicBezTo>
                  <a:pt x="5049008" y="-61282"/>
                  <a:pt x="5262699" y="63651"/>
                  <a:pt x="5524500" y="0"/>
                </a:cubicBezTo>
                <a:cubicBezTo>
                  <a:pt x="5577368" y="176743"/>
                  <a:pt x="5478338" y="374416"/>
                  <a:pt x="5524500" y="518160"/>
                </a:cubicBezTo>
                <a:cubicBezTo>
                  <a:pt x="5335497" y="559220"/>
                  <a:pt x="5260363" y="490973"/>
                  <a:pt x="5027295" y="518160"/>
                </a:cubicBezTo>
                <a:cubicBezTo>
                  <a:pt x="4794227" y="545347"/>
                  <a:pt x="4641321" y="482435"/>
                  <a:pt x="4474845" y="518160"/>
                </a:cubicBezTo>
                <a:cubicBezTo>
                  <a:pt x="4308369" y="553885"/>
                  <a:pt x="4163291" y="497547"/>
                  <a:pt x="4032885" y="518160"/>
                </a:cubicBezTo>
                <a:cubicBezTo>
                  <a:pt x="3902479" y="538773"/>
                  <a:pt x="3791065" y="476147"/>
                  <a:pt x="3590925" y="518160"/>
                </a:cubicBezTo>
                <a:cubicBezTo>
                  <a:pt x="3390785" y="560173"/>
                  <a:pt x="3184138" y="451992"/>
                  <a:pt x="3038475" y="518160"/>
                </a:cubicBezTo>
                <a:cubicBezTo>
                  <a:pt x="2892812" y="584328"/>
                  <a:pt x="2722115" y="512033"/>
                  <a:pt x="2430780" y="518160"/>
                </a:cubicBezTo>
                <a:cubicBezTo>
                  <a:pt x="2139445" y="524287"/>
                  <a:pt x="2043732" y="446508"/>
                  <a:pt x="1823085" y="518160"/>
                </a:cubicBezTo>
                <a:cubicBezTo>
                  <a:pt x="1602439" y="589812"/>
                  <a:pt x="1506349" y="481158"/>
                  <a:pt x="1325880" y="518160"/>
                </a:cubicBezTo>
                <a:cubicBezTo>
                  <a:pt x="1145411" y="555162"/>
                  <a:pt x="1008347" y="453745"/>
                  <a:pt x="718185" y="518160"/>
                </a:cubicBezTo>
                <a:cubicBezTo>
                  <a:pt x="428023" y="582575"/>
                  <a:pt x="264416" y="444519"/>
                  <a:pt x="0" y="518160"/>
                </a:cubicBezTo>
                <a:cubicBezTo>
                  <a:pt x="-33025" y="338571"/>
                  <a:pt x="32345" y="21584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463933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1C4587">
                    <a:lumMod val="50000"/>
                  </a:srgbClr>
                </a:solidFill>
                <a:effectLst/>
                <a:uLnTx/>
                <a:uFillTx/>
                <a:latin typeface="Dreaming Outloud Pro" panose="020B0604020202020204" pitchFamily="66" charset="0"/>
                <a:cs typeface="Dreaming Outloud Pro" panose="020B0604020202020204" pitchFamily="66" charset="0"/>
                <a:sym typeface="Arial"/>
              </a:rPr>
              <a:t>Annual Title I Parent Meeting 			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F265C7-BEA8-AA4B-967A-8ACBE1B1464F}"/>
              </a:ext>
            </a:extLst>
          </p:cNvPr>
          <p:cNvSpPr txBox="1">
            <a:spLocks/>
          </p:cNvSpPr>
          <p:nvPr/>
        </p:nvSpPr>
        <p:spPr>
          <a:xfrm>
            <a:off x="2248383" y="4381114"/>
            <a:ext cx="5524500" cy="518160"/>
          </a:xfrm>
          <a:custGeom>
            <a:avLst/>
            <a:gdLst>
              <a:gd name="connsiteX0" fmla="*/ 0 w 5524500"/>
              <a:gd name="connsiteY0" fmla="*/ 0 h 518160"/>
              <a:gd name="connsiteX1" fmla="*/ 497205 w 5524500"/>
              <a:gd name="connsiteY1" fmla="*/ 0 h 518160"/>
              <a:gd name="connsiteX2" fmla="*/ 994410 w 5524500"/>
              <a:gd name="connsiteY2" fmla="*/ 0 h 518160"/>
              <a:gd name="connsiteX3" fmla="*/ 1546860 w 5524500"/>
              <a:gd name="connsiteY3" fmla="*/ 0 h 518160"/>
              <a:gd name="connsiteX4" fmla="*/ 2209800 w 5524500"/>
              <a:gd name="connsiteY4" fmla="*/ 0 h 518160"/>
              <a:gd name="connsiteX5" fmla="*/ 2707005 w 5524500"/>
              <a:gd name="connsiteY5" fmla="*/ 0 h 518160"/>
              <a:gd name="connsiteX6" fmla="*/ 3314700 w 5524500"/>
              <a:gd name="connsiteY6" fmla="*/ 0 h 518160"/>
              <a:gd name="connsiteX7" fmla="*/ 3867150 w 5524500"/>
              <a:gd name="connsiteY7" fmla="*/ 0 h 518160"/>
              <a:gd name="connsiteX8" fmla="*/ 4474845 w 5524500"/>
              <a:gd name="connsiteY8" fmla="*/ 0 h 518160"/>
              <a:gd name="connsiteX9" fmla="*/ 5027295 w 5524500"/>
              <a:gd name="connsiteY9" fmla="*/ 0 h 518160"/>
              <a:gd name="connsiteX10" fmla="*/ 5524500 w 5524500"/>
              <a:gd name="connsiteY10" fmla="*/ 0 h 518160"/>
              <a:gd name="connsiteX11" fmla="*/ 5524500 w 5524500"/>
              <a:gd name="connsiteY11" fmla="*/ 518160 h 518160"/>
              <a:gd name="connsiteX12" fmla="*/ 5137785 w 5524500"/>
              <a:gd name="connsiteY12" fmla="*/ 518160 h 518160"/>
              <a:gd name="connsiteX13" fmla="*/ 4474845 w 5524500"/>
              <a:gd name="connsiteY13" fmla="*/ 518160 h 518160"/>
              <a:gd name="connsiteX14" fmla="*/ 3811905 w 5524500"/>
              <a:gd name="connsiteY14" fmla="*/ 518160 h 518160"/>
              <a:gd name="connsiteX15" fmla="*/ 3369945 w 5524500"/>
              <a:gd name="connsiteY15" fmla="*/ 518160 h 518160"/>
              <a:gd name="connsiteX16" fmla="*/ 2983230 w 5524500"/>
              <a:gd name="connsiteY16" fmla="*/ 518160 h 518160"/>
              <a:gd name="connsiteX17" fmla="*/ 2320290 w 5524500"/>
              <a:gd name="connsiteY17" fmla="*/ 518160 h 518160"/>
              <a:gd name="connsiteX18" fmla="*/ 1878330 w 5524500"/>
              <a:gd name="connsiteY18" fmla="*/ 518160 h 518160"/>
              <a:gd name="connsiteX19" fmla="*/ 1436370 w 5524500"/>
              <a:gd name="connsiteY19" fmla="*/ 518160 h 518160"/>
              <a:gd name="connsiteX20" fmla="*/ 1049655 w 5524500"/>
              <a:gd name="connsiteY20" fmla="*/ 518160 h 518160"/>
              <a:gd name="connsiteX21" fmla="*/ 497205 w 5524500"/>
              <a:gd name="connsiteY21" fmla="*/ 518160 h 518160"/>
              <a:gd name="connsiteX22" fmla="*/ 0 w 5524500"/>
              <a:gd name="connsiteY22" fmla="*/ 518160 h 518160"/>
              <a:gd name="connsiteX23" fmla="*/ 0 w 5524500"/>
              <a:gd name="connsiteY23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24500" h="518160" fill="none" extrusionOk="0">
                <a:moveTo>
                  <a:pt x="0" y="0"/>
                </a:moveTo>
                <a:cubicBezTo>
                  <a:pt x="194248" y="-25264"/>
                  <a:pt x="305634" y="27728"/>
                  <a:pt x="497205" y="0"/>
                </a:cubicBezTo>
                <a:cubicBezTo>
                  <a:pt x="688776" y="-27728"/>
                  <a:pt x="782376" y="37866"/>
                  <a:pt x="994410" y="0"/>
                </a:cubicBezTo>
                <a:cubicBezTo>
                  <a:pt x="1206445" y="-37866"/>
                  <a:pt x="1407988" y="5680"/>
                  <a:pt x="1546860" y="0"/>
                </a:cubicBezTo>
                <a:cubicBezTo>
                  <a:pt x="1685732" y="-5680"/>
                  <a:pt x="1883681" y="68328"/>
                  <a:pt x="2209800" y="0"/>
                </a:cubicBezTo>
                <a:cubicBezTo>
                  <a:pt x="2535919" y="-68328"/>
                  <a:pt x="2538485" y="27158"/>
                  <a:pt x="2707005" y="0"/>
                </a:cubicBezTo>
                <a:cubicBezTo>
                  <a:pt x="2875526" y="-27158"/>
                  <a:pt x="3033329" y="36575"/>
                  <a:pt x="3314700" y="0"/>
                </a:cubicBezTo>
                <a:cubicBezTo>
                  <a:pt x="3596072" y="-36575"/>
                  <a:pt x="3601494" y="22241"/>
                  <a:pt x="3867150" y="0"/>
                </a:cubicBezTo>
                <a:cubicBezTo>
                  <a:pt x="4132806" y="-22241"/>
                  <a:pt x="4348946" y="23712"/>
                  <a:pt x="4474845" y="0"/>
                </a:cubicBezTo>
                <a:cubicBezTo>
                  <a:pt x="4600744" y="-23712"/>
                  <a:pt x="4864225" y="26986"/>
                  <a:pt x="5027295" y="0"/>
                </a:cubicBezTo>
                <a:cubicBezTo>
                  <a:pt x="5190365" y="-26986"/>
                  <a:pt x="5419820" y="30575"/>
                  <a:pt x="5524500" y="0"/>
                </a:cubicBezTo>
                <a:cubicBezTo>
                  <a:pt x="5539310" y="129301"/>
                  <a:pt x="5489386" y="345795"/>
                  <a:pt x="5524500" y="518160"/>
                </a:cubicBezTo>
                <a:cubicBezTo>
                  <a:pt x="5427897" y="561394"/>
                  <a:pt x="5297753" y="482044"/>
                  <a:pt x="5137785" y="518160"/>
                </a:cubicBezTo>
                <a:cubicBezTo>
                  <a:pt x="4977818" y="554276"/>
                  <a:pt x="4753778" y="441411"/>
                  <a:pt x="4474845" y="518160"/>
                </a:cubicBezTo>
                <a:cubicBezTo>
                  <a:pt x="4195912" y="594909"/>
                  <a:pt x="4039965" y="461050"/>
                  <a:pt x="3811905" y="518160"/>
                </a:cubicBezTo>
                <a:cubicBezTo>
                  <a:pt x="3583845" y="575270"/>
                  <a:pt x="3504866" y="468464"/>
                  <a:pt x="3369945" y="518160"/>
                </a:cubicBezTo>
                <a:cubicBezTo>
                  <a:pt x="3235024" y="567856"/>
                  <a:pt x="3160581" y="496373"/>
                  <a:pt x="2983230" y="518160"/>
                </a:cubicBezTo>
                <a:cubicBezTo>
                  <a:pt x="2805879" y="539947"/>
                  <a:pt x="2557728" y="450345"/>
                  <a:pt x="2320290" y="518160"/>
                </a:cubicBezTo>
                <a:cubicBezTo>
                  <a:pt x="2082852" y="585975"/>
                  <a:pt x="2079469" y="512971"/>
                  <a:pt x="1878330" y="518160"/>
                </a:cubicBezTo>
                <a:cubicBezTo>
                  <a:pt x="1677191" y="523349"/>
                  <a:pt x="1572670" y="466111"/>
                  <a:pt x="1436370" y="518160"/>
                </a:cubicBezTo>
                <a:cubicBezTo>
                  <a:pt x="1300070" y="570209"/>
                  <a:pt x="1206976" y="476529"/>
                  <a:pt x="1049655" y="518160"/>
                </a:cubicBezTo>
                <a:cubicBezTo>
                  <a:pt x="892335" y="559791"/>
                  <a:pt x="694375" y="486393"/>
                  <a:pt x="497205" y="518160"/>
                </a:cubicBezTo>
                <a:cubicBezTo>
                  <a:pt x="300035" y="549927"/>
                  <a:pt x="167311" y="495232"/>
                  <a:pt x="0" y="518160"/>
                </a:cubicBezTo>
                <a:cubicBezTo>
                  <a:pt x="-19825" y="352260"/>
                  <a:pt x="51637" y="129496"/>
                  <a:pt x="0" y="0"/>
                </a:cubicBezTo>
                <a:close/>
              </a:path>
              <a:path w="5524500" h="518160" stroke="0" extrusionOk="0">
                <a:moveTo>
                  <a:pt x="0" y="0"/>
                </a:moveTo>
                <a:cubicBezTo>
                  <a:pt x="298450" y="-49818"/>
                  <a:pt x="416287" y="65930"/>
                  <a:pt x="662940" y="0"/>
                </a:cubicBezTo>
                <a:cubicBezTo>
                  <a:pt x="909593" y="-65930"/>
                  <a:pt x="904109" y="13055"/>
                  <a:pt x="1104900" y="0"/>
                </a:cubicBezTo>
                <a:cubicBezTo>
                  <a:pt x="1305691" y="-13055"/>
                  <a:pt x="1321901" y="35395"/>
                  <a:pt x="1491615" y="0"/>
                </a:cubicBezTo>
                <a:cubicBezTo>
                  <a:pt x="1661329" y="-35395"/>
                  <a:pt x="1892636" y="40111"/>
                  <a:pt x="2044065" y="0"/>
                </a:cubicBezTo>
                <a:cubicBezTo>
                  <a:pt x="2195494" y="-40111"/>
                  <a:pt x="2420541" y="55880"/>
                  <a:pt x="2651760" y="0"/>
                </a:cubicBezTo>
                <a:cubicBezTo>
                  <a:pt x="2882979" y="-55880"/>
                  <a:pt x="3021231" y="8759"/>
                  <a:pt x="3148965" y="0"/>
                </a:cubicBezTo>
                <a:cubicBezTo>
                  <a:pt x="3276700" y="-8759"/>
                  <a:pt x="3619197" y="20027"/>
                  <a:pt x="3756660" y="0"/>
                </a:cubicBezTo>
                <a:cubicBezTo>
                  <a:pt x="3894124" y="-20027"/>
                  <a:pt x="4029244" y="47640"/>
                  <a:pt x="4198620" y="0"/>
                </a:cubicBezTo>
                <a:cubicBezTo>
                  <a:pt x="4367996" y="-47640"/>
                  <a:pt x="4674112" y="61282"/>
                  <a:pt x="4861560" y="0"/>
                </a:cubicBezTo>
                <a:cubicBezTo>
                  <a:pt x="5049008" y="-61282"/>
                  <a:pt x="5262699" y="63651"/>
                  <a:pt x="5524500" y="0"/>
                </a:cubicBezTo>
                <a:cubicBezTo>
                  <a:pt x="5577368" y="176743"/>
                  <a:pt x="5478338" y="374416"/>
                  <a:pt x="5524500" y="518160"/>
                </a:cubicBezTo>
                <a:cubicBezTo>
                  <a:pt x="5335497" y="559220"/>
                  <a:pt x="5260363" y="490973"/>
                  <a:pt x="5027295" y="518160"/>
                </a:cubicBezTo>
                <a:cubicBezTo>
                  <a:pt x="4794227" y="545347"/>
                  <a:pt x="4641321" y="482435"/>
                  <a:pt x="4474845" y="518160"/>
                </a:cubicBezTo>
                <a:cubicBezTo>
                  <a:pt x="4308369" y="553885"/>
                  <a:pt x="4163291" y="497547"/>
                  <a:pt x="4032885" y="518160"/>
                </a:cubicBezTo>
                <a:cubicBezTo>
                  <a:pt x="3902479" y="538773"/>
                  <a:pt x="3791065" y="476147"/>
                  <a:pt x="3590925" y="518160"/>
                </a:cubicBezTo>
                <a:cubicBezTo>
                  <a:pt x="3390785" y="560173"/>
                  <a:pt x="3184138" y="451992"/>
                  <a:pt x="3038475" y="518160"/>
                </a:cubicBezTo>
                <a:cubicBezTo>
                  <a:pt x="2892812" y="584328"/>
                  <a:pt x="2722115" y="512033"/>
                  <a:pt x="2430780" y="518160"/>
                </a:cubicBezTo>
                <a:cubicBezTo>
                  <a:pt x="2139445" y="524287"/>
                  <a:pt x="2043732" y="446508"/>
                  <a:pt x="1823085" y="518160"/>
                </a:cubicBezTo>
                <a:cubicBezTo>
                  <a:pt x="1602439" y="589812"/>
                  <a:pt x="1506349" y="481158"/>
                  <a:pt x="1325880" y="518160"/>
                </a:cubicBezTo>
                <a:cubicBezTo>
                  <a:pt x="1145411" y="555162"/>
                  <a:pt x="1008347" y="453745"/>
                  <a:pt x="718185" y="518160"/>
                </a:cubicBezTo>
                <a:cubicBezTo>
                  <a:pt x="428023" y="582575"/>
                  <a:pt x="264416" y="444519"/>
                  <a:pt x="0" y="518160"/>
                </a:cubicBezTo>
                <a:cubicBezTo>
                  <a:pt x="-33025" y="338571"/>
                  <a:pt x="32345" y="21584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463933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lIns="91440" tIns="45720" rIns="91440" bIns="4572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4848"/>
                </a:solidFill>
                <a:effectLst/>
                <a:uLnTx/>
                <a:uFillTx/>
                <a:latin typeface="Dreaming Outloud Pro"/>
                <a:cs typeface="Dreaming Outloud Pro"/>
                <a:sym typeface="Arial"/>
              </a:rPr>
              <a:t>Date</a:t>
            </a:r>
            <a:r>
              <a:rPr lang="en-US" sz="3200" dirty="0">
                <a:solidFill>
                  <a:srgbClr val="1C4587"/>
                </a:solidFill>
                <a:latin typeface="Dreaming Outloud Pro"/>
                <a:cs typeface="Dreaming Outloud Pro"/>
              </a:rPr>
              <a:t>  09/15/22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1C4587">
                  <a:lumMod val="50000"/>
                </a:srgbClr>
              </a:solidFill>
              <a:effectLst/>
              <a:uLnTx/>
              <a:uFillTx/>
              <a:latin typeface="Dreaming Outloud Pro" panose="020B0604020202020204" pitchFamily="66" charset="0"/>
              <a:cs typeface="Dreaming Outloud Pro" panose="020B0604020202020204" pitchFamily="66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78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373619-E8D8-BE5F-E082-8808E7A3B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05245"/>
              </p:ext>
            </p:extLst>
          </p:nvPr>
        </p:nvGraphicFramePr>
        <p:xfrm>
          <a:off x="1309255" y="214312"/>
          <a:ext cx="7643372" cy="519545"/>
        </p:xfrm>
        <a:graphic>
          <a:graphicData uri="http://schemas.openxmlformats.org/drawingml/2006/table">
            <a:tbl>
              <a:tblPr firstRow="1" bandRow="1">
                <a:tableStyleId>{D538BD12-EAE8-4576-9333-31C1577E420B}</a:tableStyleId>
              </a:tblPr>
              <a:tblGrid>
                <a:gridCol w="7643372">
                  <a:extLst>
                    <a:ext uri="{9D8B030D-6E8A-4147-A177-3AD203B41FA5}">
                      <a16:colId xmlns:a16="http://schemas.microsoft.com/office/drawing/2014/main" val="3690576357"/>
                    </a:ext>
                  </a:extLst>
                </a:gridCol>
              </a:tblGrid>
              <a:tr h="519545">
                <a:tc>
                  <a:txBody>
                    <a:bodyPr/>
                    <a:lstStyle/>
                    <a:p>
                      <a:r>
                        <a:rPr lang="en-US" dirty="0">
                          <a:latin typeface="Chamberi Super Display" panose="02040503080505020303" pitchFamily="18" charset="0"/>
                        </a:rPr>
                        <a:t>Booth Fickett will develop and implement a campus wide program for providing Social/Emotional Learning that is embedded into the master schedule</a:t>
                      </a:r>
                    </a:p>
                  </a:txBody>
                  <a:tcPr anchor="ctr">
                    <a:pattFill prst="pct1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7825726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398ACA-E355-9E6A-C511-41FB23119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12737"/>
              </p:ext>
            </p:extLst>
          </p:nvPr>
        </p:nvGraphicFramePr>
        <p:xfrm>
          <a:off x="504265" y="1246909"/>
          <a:ext cx="2827336" cy="3052855"/>
        </p:xfrm>
        <a:graphic>
          <a:graphicData uri="http://schemas.openxmlformats.org/drawingml/2006/table">
            <a:tbl>
              <a:tblPr firstRow="1" bandRow="1">
                <a:tableStyleId>{D538BD12-EAE8-4576-9333-31C1577E420B}</a:tableStyleId>
              </a:tblPr>
              <a:tblGrid>
                <a:gridCol w="2827336">
                  <a:extLst>
                    <a:ext uri="{9D8B030D-6E8A-4147-A177-3AD203B41FA5}">
                      <a16:colId xmlns:a16="http://schemas.microsoft.com/office/drawing/2014/main" val="1436362616"/>
                    </a:ext>
                  </a:extLst>
                </a:gridCol>
              </a:tblGrid>
              <a:tr h="30528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Chamberi Super Display" panose="02040503080505020303" pitchFamily="18" charset="0"/>
                        </a:rPr>
                        <a:t>Universal Screening to Support Interventions/Enrichment -  Booth Fickett will develop a universal screener in ELA, Math, and Science in order to generate current and timely information of student needs. </a:t>
                      </a:r>
                      <a:endParaRPr lang="en-US" dirty="0">
                        <a:latin typeface="Chamberi Super Display" panose="02040503080505020303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417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6FECA-4D79-80B4-DF3B-43135458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15750"/>
              </p:ext>
            </p:extLst>
          </p:nvPr>
        </p:nvGraphicFramePr>
        <p:xfrm>
          <a:off x="3960159" y="1254395"/>
          <a:ext cx="4008854" cy="1450373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  <a:reflection blurRad="6350" stA="50000" endA="300" endPos="90000" dist="50800" dir="5400000" sy="-100000" algn="bl" rotWithShape="0"/>
                </a:effectLst>
                <a:tableStyleId>{D538BD12-EAE8-4576-9333-31C1577E420B}</a:tableStyleId>
              </a:tblPr>
              <a:tblGrid>
                <a:gridCol w="4008854">
                  <a:extLst>
                    <a:ext uri="{9D8B030D-6E8A-4147-A177-3AD203B41FA5}">
                      <a16:colId xmlns:a16="http://schemas.microsoft.com/office/drawing/2014/main" val="1289958443"/>
                    </a:ext>
                  </a:extLst>
                </a:gridCol>
              </a:tblGrid>
              <a:tr h="1450373"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amberi Super Display" panose="02040503080505020303" pitchFamily="18" charset="0"/>
                          <a:ea typeface="Arial"/>
                          <a:cs typeface="Arial"/>
                          <a:sym typeface="Arial"/>
                        </a:rPr>
                        <a:t>Teacher PD geared toward data analysis -CSP working with small groups PD, lesson plan analysis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hamberi Super Display" panose="02040503080505020303" pitchFamily="18" charset="0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lang="en-US" dirty="0">
                        <a:latin typeface="Chamberi Super Display" panose="02040503080505020303" pitchFamily="18" charset="0"/>
                      </a:endParaRPr>
                    </a:p>
                  </a:txBody>
                  <a:tcPr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79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9470AF-3273-9C21-0231-DE7F1CB78C0D}"/>
              </a:ext>
            </a:extLst>
          </p:cNvPr>
          <p:cNvSpPr txBox="1"/>
          <p:nvPr/>
        </p:nvSpPr>
        <p:spPr>
          <a:xfrm>
            <a:off x="4719917" y="3275276"/>
            <a:ext cx="4013539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mberi Super Display" panose="02040503080505020303" pitchFamily="18" charset="0"/>
              </a:rPr>
              <a:t>Increasing tier 1 instruction - use researched base curriculum. expectations using scope and sequence  curriculum, teachers utilizing curriculum maps for the year. 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D43D3-993E-B454-9849-2B57A8C462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832BB7-D6A6-183E-B96A-1BD1548A2F27}"/>
              </a:ext>
            </a:extLst>
          </p:cNvPr>
          <p:cNvSpPr txBox="1"/>
          <p:nvPr/>
        </p:nvSpPr>
        <p:spPr>
          <a:xfrm>
            <a:off x="594269" y="1140589"/>
            <a:ext cx="823479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hamberi Super Display" panose="02040503080505020303" pitchFamily="18" charset="0"/>
              </a:rPr>
              <a:t>Thank you for attending your school's annual Title 1 Meeting </a:t>
            </a:r>
            <a:endParaRPr lang="en-US" sz="3600" dirty="0">
              <a:latin typeface="Chamberi Super Display" panose="02040503080505020303" pitchFamily="18" charset="0"/>
              <a:cs typeface="Arial"/>
            </a:endParaRPr>
          </a:p>
          <a:p>
            <a:endParaRPr lang="en-US" sz="3600" dirty="0">
              <a:latin typeface="Chamberi Super Display" panose="02040503080505020303" pitchFamily="18" charset="0"/>
            </a:endParaRPr>
          </a:p>
          <a:p>
            <a:r>
              <a:rPr lang="en-US" sz="3600" dirty="0">
                <a:latin typeface="Chamberi Super Display" panose="02040503080505020303" pitchFamily="18" charset="0"/>
              </a:rPr>
              <a:t>Your tax dollars are being put to work at Booth Fickett K-8 School. </a:t>
            </a:r>
            <a:endParaRPr lang="en-US" sz="3600" dirty="0">
              <a:latin typeface="Chamberi Super Display" panose="02040503080505020303" pitchFamily="18" charset="0"/>
              <a:cs typeface="Arial"/>
            </a:endParaRPr>
          </a:p>
        </p:txBody>
      </p:sp>
      <p:pic>
        <p:nvPicPr>
          <p:cNvPr id="8" name="Picture 8" descr="A red apple with a green leaf&#10;&#10;Description automatically generated">
            <a:extLst>
              <a:ext uri="{FF2B5EF4-FFF2-40B4-BE49-F238E27FC236}">
                <a16:creationId xmlns:a16="http://schemas.microsoft.com/office/drawing/2014/main" id="{B3A1BA77-CE5A-A7C1-D02E-7B686D5E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3122" y="1790013"/>
            <a:ext cx="1658648" cy="11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33A4FD8F-48AA-DD14-7DD0-ED6E6DFAA3F8}"/>
              </a:ext>
            </a:extLst>
          </p:cNvPr>
          <p:cNvSpPr txBox="1">
            <a:spLocks/>
          </p:cNvSpPr>
          <p:nvPr/>
        </p:nvSpPr>
        <p:spPr>
          <a:xfrm>
            <a:off x="1576495" y="620613"/>
            <a:ext cx="4696983" cy="3191316"/>
          </a:xfrm>
          <a:prstGeom prst="rect">
            <a:avLst/>
          </a:prstGeom>
          <a:solidFill>
            <a:schemeClr val="tx2"/>
          </a:solidFill>
        </p:spPr>
        <p:txBody>
          <a:bodyPr lIns="91440" tIns="45720" rIns="91440" bIns="4572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6CE59"/>
              </a:buClr>
              <a:defRPr/>
            </a:pPr>
            <a:r>
              <a:rPr lang="en-US" altLang="en-US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been allocated</a:t>
            </a:r>
          </a:p>
          <a:p>
            <a:pPr algn="ctr">
              <a:buClr>
                <a:srgbClr val="F6CE59"/>
              </a:buClr>
              <a:defRPr/>
            </a:pPr>
            <a:r>
              <a:rPr lang="en-US" altLang="en-US" sz="4000" b="1" dirty="0">
                <a:solidFill>
                  <a:schemeClr val="tx1"/>
                </a:solidFill>
                <a:latin typeface="Calibri Light"/>
                <a:cs typeface="Calibri Light"/>
              </a:rPr>
              <a:t> $299,250</a:t>
            </a:r>
            <a:endParaRPr lang="en-US" altLang="en-US" sz="4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buClr>
                <a:srgbClr val="F6CE59"/>
              </a:buClr>
              <a:defRPr/>
            </a:pPr>
            <a:r>
              <a:rPr lang="en-US" altLang="en-US" sz="4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Federal Title I dollars for 2022-2023 School Year.</a:t>
            </a:r>
          </a:p>
        </p:txBody>
      </p:sp>
      <p:pic>
        <p:nvPicPr>
          <p:cNvPr id="3" name="Picture 2" descr="A picture containing text, ceramic ware, porcelain&#10;&#10;Description automatically generated">
            <a:extLst>
              <a:ext uri="{FF2B5EF4-FFF2-40B4-BE49-F238E27FC236}">
                <a16:creationId xmlns:a16="http://schemas.microsoft.com/office/drawing/2014/main" id="{CFD21DC0-DA17-7E38-8F85-0E54C01F1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27" y="143028"/>
            <a:ext cx="2260635" cy="1974884"/>
          </a:xfrm>
          <a:prstGeom prst="rect">
            <a:avLst/>
          </a:prstGeom>
        </p:spPr>
      </p:pic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DCEECE1-C6FF-82B5-2B97-0F2DD661B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673" y="2266044"/>
            <a:ext cx="2743200" cy="1676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2101120" y="2474200"/>
            <a:ext cx="2204662" cy="137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Caveat"/>
                <a:ea typeface="Caveat"/>
                <a:cs typeface="Caveat"/>
                <a:sym typeface="Caveat"/>
              </a:rPr>
              <a:t>What is the purpose of Title 1</a:t>
            </a:r>
            <a:endParaRPr sz="35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353420" y="185024"/>
            <a:ext cx="4556760" cy="15068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The purpose of Title I is to ensure that all students …</a:t>
            </a:r>
            <a:endParaRPr sz="45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1353420" y="1910774"/>
            <a:ext cx="4752689" cy="4851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 defTabSz="914400">
              <a:lnSpc>
                <a:spcPct val="90000"/>
              </a:lnSpc>
              <a:spcAft>
                <a:spcPts val="600"/>
              </a:spcAft>
              <a:buClr>
                <a:srgbClr val="C2346B"/>
              </a:buClr>
              <a:buNone/>
              <a:defRPr/>
            </a:pPr>
            <a:r>
              <a:rPr lang="en-US" altLang="en-US" sz="3000" dirty="0">
                <a:solidFill>
                  <a:schemeClr val="accent6"/>
                </a:solidFill>
              </a:rPr>
              <a:t>…receive a high-quality education </a:t>
            </a:r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2EC92-4FD1-5421-5EBA-C5D2F6ED2F46}"/>
              </a:ext>
            </a:extLst>
          </p:cNvPr>
          <p:cNvSpPr txBox="1"/>
          <p:nvPr/>
        </p:nvSpPr>
        <p:spPr>
          <a:xfrm>
            <a:off x="474390" y="2501771"/>
            <a:ext cx="5807258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defTabSz="914400">
              <a:lnSpc>
                <a:spcPct val="90000"/>
              </a:lnSpc>
              <a:spcAft>
                <a:spcPts val="600"/>
              </a:spcAft>
              <a:buClr>
                <a:srgbClr val="C2346B"/>
              </a:buClr>
              <a:buNone/>
              <a:defRPr/>
            </a:pPr>
            <a:r>
              <a:rPr lang="en-US" altLang="en-US" sz="3000" dirty="0">
                <a:solidFill>
                  <a:schemeClr val="accent6"/>
                </a:solidFill>
                <a:latin typeface="Caveat" panose="020B0604020202020204" charset="0"/>
              </a:rPr>
              <a:t>…from appropriately certified, well-trained staff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48388-DF03-B256-2204-3DF5DD46F386}"/>
              </a:ext>
            </a:extLst>
          </p:cNvPr>
          <p:cNvSpPr txBox="1"/>
          <p:nvPr/>
        </p:nvSpPr>
        <p:spPr>
          <a:xfrm>
            <a:off x="190916" y="3431128"/>
            <a:ext cx="6486499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defTabSz="914400">
              <a:lnSpc>
                <a:spcPct val="90000"/>
              </a:lnSpc>
              <a:spcAft>
                <a:spcPts val="600"/>
              </a:spcAft>
              <a:buClr>
                <a:srgbClr val="C2346B"/>
              </a:buClr>
              <a:buNone/>
              <a:defRPr/>
            </a:pPr>
            <a:r>
              <a:rPr lang="en-US" altLang="en-US" sz="3000" dirty="0">
                <a:solidFill>
                  <a:schemeClr val="accent6"/>
                </a:solidFill>
                <a:latin typeface="Caveat" panose="020B0604020202020204" charset="0"/>
              </a:rPr>
              <a:t>…who use evidence-based instructional methods.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65E522-3807-5C59-E942-C912E1E3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186" y="51239"/>
            <a:ext cx="2495898" cy="394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1522094" y="167640"/>
            <a:ext cx="6939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Title I Funds are for…</a:t>
            </a:r>
            <a:endParaRPr sz="4000" dirty="0"/>
          </a:p>
        </p:txBody>
      </p:sp>
      <p:pic>
        <p:nvPicPr>
          <p:cNvPr id="2054" name="Picture 6" descr="Free Torn Paper Png, Download Free Clip Art, Free Clip - Paper Torn Edges Png (480x325), Png Download">
            <a:extLst>
              <a:ext uri="{FF2B5EF4-FFF2-40B4-BE49-F238E27FC236}">
                <a16:creationId xmlns:a16="http://schemas.microsoft.com/office/drawing/2014/main" id="{3956BE57-F537-E95B-B53A-480FC1B5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4" y="1403302"/>
            <a:ext cx="5454935" cy="37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1F0560-5A5B-69AF-8057-D57ECA98437B}"/>
              </a:ext>
            </a:extLst>
          </p:cNvPr>
          <p:cNvSpPr txBox="1"/>
          <p:nvPr/>
        </p:nvSpPr>
        <p:spPr>
          <a:xfrm>
            <a:off x="2019300" y="2072640"/>
            <a:ext cx="48691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>
              <a:lnSpc>
                <a:spcPct val="90000"/>
              </a:lnSpc>
              <a:spcAft>
                <a:spcPts val="600"/>
              </a:spcAft>
              <a:buClr>
                <a:srgbClr val="F2F83E"/>
              </a:buClr>
              <a:defRPr/>
            </a:pPr>
            <a:r>
              <a:rPr lang="en-US" altLang="en-US" sz="3000" b="1" dirty="0">
                <a:latin typeface="Avenir Next LT Pro Light" panose="020B0604020202020204" pitchFamily="34" charset="0"/>
                <a:cs typeface="Amatic SC" panose="00000500000000000000" pitchFamily="2" charset="-79"/>
              </a:rPr>
              <a:t>supporting struggling learners with additional resources and help in </a:t>
            </a:r>
            <a:r>
              <a:rPr lang="en-US" altLang="en-US" sz="3000" b="1" dirty="0">
                <a:solidFill>
                  <a:schemeClr val="accent6"/>
                </a:solidFill>
                <a:latin typeface="Avenir Next LT Pro Light" panose="020B0604020202020204" pitchFamily="34" charset="0"/>
                <a:cs typeface="Amatic SC" panose="00000500000000000000" pitchFamily="2" charset="-79"/>
              </a:rPr>
              <a:t>reading</a:t>
            </a:r>
            <a:r>
              <a:rPr lang="en-US" altLang="en-US" sz="3000" b="1" dirty="0">
                <a:solidFill>
                  <a:srgbClr val="FFFF00"/>
                </a:solidFill>
                <a:latin typeface="Avenir Next LT Pro Light" panose="020B0604020202020204" pitchFamily="34" charset="0"/>
                <a:cs typeface="Amatic SC" panose="00000500000000000000" pitchFamily="2" charset="-79"/>
              </a:rPr>
              <a:t> </a:t>
            </a:r>
            <a:r>
              <a:rPr lang="en-US" altLang="en-US" sz="3000" b="1" dirty="0">
                <a:latin typeface="Avenir Next LT Pro Light" panose="020B0604020202020204" pitchFamily="34" charset="0"/>
                <a:cs typeface="Amatic SC" panose="00000500000000000000" pitchFamily="2" charset="-79"/>
              </a:rPr>
              <a:t>and </a:t>
            </a:r>
            <a:r>
              <a:rPr lang="en-US" altLang="en-US" sz="3000" b="1" dirty="0">
                <a:solidFill>
                  <a:schemeClr val="accent6"/>
                </a:solidFill>
                <a:latin typeface="Avenir Next LT Pro Light" panose="020B0604020202020204" pitchFamily="34" charset="0"/>
                <a:cs typeface="Amatic SC" panose="00000500000000000000" pitchFamily="2" charset="-79"/>
              </a:rPr>
              <a:t>mathematics</a:t>
            </a:r>
            <a:r>
              <a:rPr lang="en-US" altLang="en-US" sz="3000" dirty="0">
                <a:latin typeface="Avenir Next LT Pro Light" panose="020B0604020202020204" pitchFamily="34" charset="0"/>
                <a:cs typeface="Amatic SC" panose="00000500000000000000" pitchFamily="2" charset="-79"/>
              </a:rPr>
              <a:t>.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58DCDF-2638-4F77-5D25-455C06737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117" y="295836"/>
            <a:ext cx="5322982" cy="5694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 I funds help our school offer families:</a:t>
            </a:r>
            <a:endParaRPr dirty="0"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1775" y="1176489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Clr>
                <a:srgbClr val="C7CC30"/>
              </a:buClr>
              <a:buNone/>
            </a:pPr>
            <a:r>
              <a:rPr lang="en-US" altLang="en-US" sz="3000" dirty="0">
                <a:solidFill>
                  <a:schemeClr val="tx1">
                    <a:lumMod val="50000"/>
                  </a:schemeClr>
                </a:solidFill>
              </a:rPr>
              <a:t>interactive learning   opportunities </a:t>
            </a:r>
          </a:p>
          <a:p>
            <a:pPr marL="0" indent="0">
              <a:buClr>
                <a:srgbClr val="C7CC30"/>
              </a:buClr>
              <a:buNone/>
            </a:pPr>
            <a:r>
              <a:rPr lang="en-US" altLang="en-US" sz="4000" b="1" dirty="0">
                <a:solidFill>
                  <a:schemeClr val="tx1">
                    <a:lumMod val="50000"/>
                  </a:schemeClr>
                </a:solidFill>
              </a:rPr>
              <a:t> TO</a:t>
            </a:r>
          </a:p>
          <a:p>
            <a:pPr marL="0" indent="0">
              <a:buClr>
                <a:srgbClr val="C7CC30"/>
              </a:buClr>
              <a:buNone/>
            </a:pPr>
            <a:r>
              <a:rPr lang="en-US" altLang="en-US" sz="3000" dirty="0">
                <a:solidFill>
                  <a:schemeClr val="tx1">
                    <a:lumMod val="50000"/>
                  </a:schemeClr>
                </a:solidFill>
              </a:rPr>
              <a:t>support student achievement at high academic levels</a:t>
            </a:r>
            <a:endParaRPr lang="en-US" sz="3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" name="Picture 2" descr="Parent Information – Pueblo High School">
            <a:extLst>
              <a:ext uri="{FF2B5EF4-FFF2-40B4-BE49-F238E27FC236}">
                <a16:creationId xmlns:a16="http://schemas.microsoft.com/office/drawing/2014/main" id="{478EA319-8000-FB13-9BC3-B187E019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59" y="987168"/>
            <a:ext cx="2803351" cy="20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ord Elementary School">
            <a:extLst>
              <a:ext uri="{FF2B5EF4-FFF2-40B4-BE49-F238E27FC236}">
                <a16:creationId xmlns:a16="http://schemas.microsoft.com/office/drawing/2014/main" id="{25497E74-553F-CA57-6ABE-8E0483E8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45" y="2405259"/>
            <a:ext cx="2508480" cy="21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 idx="4294967295"/>
          </p:nvPr>
        </p:nvSpPr>
        <p:spPr>
          <a:xfrm>
            <a:off x="1428443" y="-129292"/>
            <a:ext cx="7657684" cy="166083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Arizona’s Academic Standards Assessment (AASA)</a:t>
            </a:r>
            <a:br>
              <a:rPr lang="en-US" dirty="0">
                <a:solidFill>
                  <a:schemeClr val="tx1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 rot="1472978">
            <a:off x="7149416" y="4404309"/>
            <a:ext cx="521835" cy="51091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8390518" y="3402602"/>
            <a:ext cx="433447" cy="42119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 rot="2487249">
            <a:off x="8667806" y="4795496"/>
            <a:ext cx="308371" cy="2996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CC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991E8CF-42D6-E032-5B8C-73AD862C2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22506"/>
              </p:ext>
            </p:extLst>
          </p:nvPr>
        </p:nvGraphicFramePr>
        <p:xfrm>
          <a:off x="1312752" y="1256168"/>
          <a:ext cx="3061712" cy="2964815"/>
        </p:xfrm>
        <a:graphic>
          <a:graphicData uri="http://schemas.openxmlformats.org/drawingml/2006/table">
            <a:tbl>
              <a:tblPr firstRow="1" bandRow="1">
                <a:tableStyleId>{D538BD12-EAE8-4576-9333-31C1577E420B}</a:tableStyleId>
              </a:tblPr>
              <a:tblGrid>
                <a:gridCol w="912679">
                  <a:extLst>
                    <a:ext uri="{9D8B030D-6E8A-4147-A177-3AD203B41FA5}">
                      <a16:colId xmlns:a16="http://schemas.microsoft.com/office/drawing/2014/main" val="837701291"/>
                    </a:ext>
                  </a:extLst>
                </a:gridCol>
                <a:gridCol w="2149033">
                  <a:extLst>
                    <a:ext uri="{9D8B030D-6E8A-4147-A177-3AD203B41FA5}">
                      <a16:colId xmlns:a16="http://schemas.microsoft.com/office/drawing/2014/main" val="2797253970"/>
                    </a:ext>
                  </a:extLst>
                </a:gridCol>
              </a:tblGrid>
              <a:tr h="423545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masis MT Pro" panose="020B0604020202020204" pitchFamily="18" charset="0"/>
                          <a:cs typeface="Amatic SC" panose="00000500000000000000" pitchFamily="2" charset="-79"/>
                        </a:rPr>
                        <a:t>Reading-ELA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masis MT Pro" panose="020B0604020202020204" pitchFamily="18" charset="0"/>
                        <a:cs typeface="Amatic SC" panose="00000500000000000000" pitchFamily="2" charset="-79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95879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33%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43461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49641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</a:rPr>
                        <a:t>Grade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18%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76786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60551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13%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6622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8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17%</a:t>
                      </a:r>
                    </a:p>
                  </a:txBody>
                  <a:tcPr>
                    <a:lnL w="1270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68082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E564A835-A75A-EFCE-8478-4973AE2E2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0613"/>
              </p:ext>
            </p:extLst>
          </p:nvPr>
        </p:nvGraphicFramePr>
        <p:xfrm>
          <a:off x="4945455" y="1239193"/>
          <a:ext cx="3047998" cy="2987755"/>
        </p:xfrm>
        <a:graphic>
          <a:graphicData uri="http://schemas.openxmlformats.org/drawingml/2006/table">
            <a:tbl>
              <a:tblPr firstRow="1" bandRow="1">
                <a:tableStyleId>{D538BD12-EAE8-4576-9333-31C1577E420B}</a:tableStyleId>
              </a:tblPr>
              <a:tblGrid>
                <a:gridCol w="920187">
                  <a:extLst>
                    <a:ext uri="{9D8B030D-6E8A-4147-A177-3AD203B41FA5}">
                      <a16:colId xmlns:a16="http://schemas.microsoft.com/office/drawing/2014/main" val="837701291"/>
                    </a:ext>
                  </a:extLst>
                </a:gridCol>
                <a:gridCol w="2127811">
                  <a:extLst>
                    <a:ext uri="{9D8B030D-6E8A-4147-A177-3AD203B41FA5}">
                      <a16:colId xmlns:a16="http://schemas.microsoft.com/office/drawing/2014/main" val="2797253970"/>
                    </a:ext>
                  </a:extLst>
                </a:gridCol>
              </a:tblGrid>
              <a:tr h="35760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masis MT Pro" panose="020B0604020202020204" pitchFamily="18" charset="0"/>
                          <a:cs typeface="Amatic SC" panose="00000500000000000000" pitchFamily="2" charset="-79"/>
                        </a:rPr>
                        <a:t>Math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masis MT Pro" panose="020B0604020202020204" pitchFamily="18" charset="0"/>
                        <a:cs typeface="Amatic SC" panose="00000500000000000000" pitchFamily="2" charset="-79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95879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3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43461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4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49641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</a:rPr>
                        <a:t>Grade 5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76786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6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60551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7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6%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6622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Grade 8 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6%</a:t>
                      </a:r>
                    </a:p>
                  </a:txBody>
                  <a:tcPr>
                    <a:lnL w="12700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98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2C9D38-262F-8464-A235-6ED4D1793402}"/>
              </a:ext>
            </a:extLst>
          </p:cNvPr>
          <p:cNvSpPr txBox="1"/>
          <p:nvPr/>
        </p:nvSpPr>
        <p:spPr>
          <a:xfrm>
            <a:off x="1579144" y="4323848"/>
            <a:ext cx="303609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*Percent of students passing</a:t>
            </a:r>
          </a:p>
        </p:txBody>
      </p:sp>
      <p:sp>
        <p:nvSpPr>
          <p:cNvPr id="89" name="Google Shape;89;p17"/>
          <p:cNvSpPr/>
          <p:nvPr/>
        </p:nvSpPr>
        <p:spPr>
          <a:xfrm>
            <a:off x="7753804" y="3850007"/>
            <a:ext cx="1301160" cy="129349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404934" y="-209749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School Letter Grade</a:t>
            </a:r>
            <a:endParaRPr sz="4500"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12B03C-B6EA-7AB7-4815-2A6881495455}"/>
              </a:ext>
            </a:extLst>
          </p:cNvPr>
          <p:cNvSpPr txBox="1">
            <a:spLocks/>
          </p:cNvSpPr>
          <p:nvPr/>
        </p:nvSpPr>
        <p:spPr>
          <a:xfrm>
            <a:off x="1411775" y="864107"/>
            <a:ext cx="7678885" cy="40253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indent="0" algn="ctr">
              <a:buClr>
                <a:srgbClr val="BC6752"/>
              </a:buClr>
              <a:buFont typeface="Caveat"/>
              <a:buNone/>
            </a:pPr>
            <a:r>
              <a:rPr lang="en-US" sz="1600" dirty="0">
                <a:latin typeface="Corbel" panose="020B0503020204020204" pitchFamily="34" charset="0"/>
              </a:rPr>
              <a:t>The Arizona Department of Education (ADE)  assigns each school a letter grade based on spring 2022 Arizona’s Academic Standards Assessment results. When the information is received, we will notify our community.</a:t>
            </a:r>
          </a:p>
          <a:p>
            <a:pPr marL="0" indent="0">
              <a:buClr>
                <a:srgbClr val="BC6752"/>
              </a:buClr>
              <a:buFont typeface="Caveat"/>
              <a:buNone/>
            </a:pPr>
            <a:r>
              <a:rPr lang="en-US" sz="13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School grades are based on:</a:t>
            </a:r>
          </a:p>
          <a:p>
            <a:pPr>
              <a:buClr>
                <a:srgbClr val="BC6752"/>
              </a:buClr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The percentage of students who passed the Arizona’s Academic Standards Assessment (AASA) exam.</a:t>
            </a:r>
          </a:p>
          <a:p>
            <a:pPr>
              <a:buClr>
                <a:srgbClr val="BC6752"/>
              </a:buClr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The percentage of students who attained academic growth reaching or exceeding grade level expectations.</a:t>
            </a:r>
          </a:p>
          <a:p>
            <a:pPr>
              <a:buClr>
                <a:srgbClr val="BC6752"/>
              </a:buClr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</a:rPr>
              <a:t>Additional factors such as the percentage of students evaluated, graduation rate-High School Only, reclassification of English language students.</a:t>
            </a:r>
          </a:p>
          <a:p>
            <a:pPr marL="0" indent="0" algn="ctr">
              <a:buClr>
                <a:srgbClr val="BC6752"/>
              </a:buClr>
              <a:buFont typeface="Caveat"/>
              <a:buNone/>
            </a:pPr>
            <a:r>
              <a:rPr lang="en-US" sz="3600" dirty="0">
                <a:solidFill>
                  <a:schemeClr val="tx1"/>
                </a:solidFill>
                <a:latin typeface="Corbel" panose="020B0503020204020204" pitchFamily="34" charset="0"/>
              </a:rPr>
              <a:t>Title I </a:t>
            </a:r>
            <a: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  <a:t>funds help our school maintain / improve our school score by improving student achievement through the strategic use of federal funds</a:t>
            </a:r>
            <a:r>
              <a:rPr lang="en-US" sz="1800" dirty="0">
                <a:solidFill>
                  <a:srgbClr val="88A1FC"/>
                </a:solidFill>
                <a:latin typeface="Corbel" panose="020B0503020204020204" pitchFamily="34" charset="0"/>
              </a:rPr>
              <a:t>.</a:t>
            </a:r>
          </a:p>
          <a:p>
            <a:pPr marL="0" indent="0">
              <a:buClr>
                <a:srgbClr val="BC6752"/>
              </a:buClr>
              <a:buFont typeface="Caveat"/>
              <a:buNone/>
            </a:pP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793210" y="502121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>
                <a:solidFill>
                  <a:schemeClr val="accent6"/>
                </a:solidFill>
                <a:latin typeface="Chamberi Super Display" panose="02040503080505020303" pitchFamily="18" charset="0"/>
              </a:rPr>
              <a:t>Improvement Goals - </a:t>
            </a: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E9853E-BC4D-8169-AFB3-F7E5B88CC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50369"/>
              </p:ext>
            </p:extLst>
          </p:nvPr>
        </p:nvGraphicFramePr>
        <p:xfrm>
          <a:off x="531159" y="1669039"/>
          <a:ext cx="3421676" cy="1941710"/>
        </p:xfrm>
        <a:graphic>
          <a:graphicData uri="http://schemas.openxmlformats.org/drawingml/2006/table">
            <a:tbl>
              <a:tblPr firstRow="1" bandRow="1">
                <a:tableStyleId>{D538BD12-EAE8-4576-9333-31C1577E420B}</a:tableStyleId>
              </a:tblPr>
              <a:tblGrid>
                <a:gridCol w="3421676">
                  <a:extLst>
                    <a:ext uri="{9D8B030D-6E8A-4147-A177-3AD203B41FA5}">
                      <a16:colId xmlns:a16="http://schemas.microsoft.com/office/drawing/2014/main" val="3749001226"/>
                    </a:ext>
                  </a:extLst>
                </a:gridCol>
              </a:tblGrid>
              <a:tr h="1941710">
                <a:tc>
                  <a:txBody>
                    <a:bodyPr/>
                    <a:lstStyle/>
                    <a:p>
                      <a:r>
                        <a:rPr lang="en-US" dirty="0">
                          <a:latin typeface="Chamberi Super Display" panose="02040503080505020303" pitchFamily="18" charset="0"/>
                        </a:rPr>
                        <a:t>Structured PLT time for teachers- A curriculum PLT will be held at least monthly, to review district required TUSD standards</a:t>
                      </a:r>
                    </a:p>
                  </a:txBody>
                  <a:tcPr anchor="ctr">
                    <a:blipFill>
                      <a:blip r:embed="rId3">
                        <a:alphaModFix amt="28000"/>
                      </a:blip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2087378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B1AEAE-CA7E-B137-9BCF-B56D94C4D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77027"/>
              </p:ext>
            </p:extLst>
          </p:nvPr>
        </p:nvGraphicFramePr>
        <p:xfrm>
          <a:off x="4955241" y="1110528"/>
          <a:ext cx="2959168" cy="2903031"/>
        </p:xfrm>
        <a:graphic>
          <a:graphicData uri="http://schemas.openxmlformats.org/drawingml/2006/table">
            <a:tbl>
              <a:tblPr firstRow="1" bandRow="1">
                <a:tableStyleId>{D538BD12-EAE8-4576-9333-31C1577E420B}</a:tableStyleId>
              </a:tblPr>
              <a:tblGrid>
                <a:gridCol w="2959168">
                  <a:extLst>
                    <a:ext uri="{9D8B030D-6E8A-4147-A177-3AD203B41FA5}">
                      <a16:colId xmlns:a16="http://schemas.microsoft.com/office/drawing/2014/main" val="442862608"/>
                    </a:ext>
                  </a:extLst>
                </a:gridCol>
              </a:tblGrid>
              <a:tr h="2903031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  <a:r>
                        <a:rPr lang="en-US" sz="2000" b="1" dirty="0">
                          <a:latin typeface="Chamberi Super Display" panose="020B0604020202020204" pitchFamily="18" charset="0"/>
                        </a:rPr>
                        <a:t>PLT teachers will collaborate to address exceptional ED students. Through this collaboration, classroom management needs will be addressed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0142023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B31ED0-D784-0392-6440-EC871F5C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52097"/>
              </p:ext>
            </p:extLst>
          </p:nvPr>
        </p:nvGraphicFramePr>
        <p:xfrm>
          <a:off x="3980329" y="51954"/>
          <a:ext cx="4970984" cy="616960"/>
        </p:xfrm>
        <a:graphic>
          <a:graphicData uri="http://schemas.openxmlformats.org/drawingml/2006/table">
            <a:tbl>
              <a:tblPr firstRow="1" bandRow="1">
                <a:tableStyleId>{D538BD12-EAE8-4576-9333-31C1577E420B}</a:tableStyleId>
              </a:tblPr>
              <a:tblGrid>
                <a:gridCol w="4970984">
                  <a:extLst>
                    <a:ext uri="{9D8B030D-6E8A-4147-A177-3AD203B41FA5}">
                      <a16:colId xmlns:a16="http://schemas.microsoft.com/office/drawing/2014/main" val="1414150553"/>
                    </a:ext>
                  </a:extLst>
                </a:gridCol>
              </a:tblGrid>
              <a:tr h="616960">
                <a:tc>
                  <a:txBody>
                    <a:bodyPr/>
                    <a:lstStyle/>
                    <a:p>
                      <a:r>
                        <a:rPr lang="en-US" dirty="0">
                          <a:latin typeface="Chamberi Super Display" panose="02040503080505020303" pitchFamily="18" charset="0"/>
                        </a:rPr>
                        <a:t>Booth Fickett will provide professional development to teachers to increase the use of effective DOK questioning</a:t>
                      </a:r>
                    </a:p>
                  </a:txBody>
                  <a:tcPr anchor="ctr">
                    <a:pattFill prst="dashHorz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537284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ee3f84-1334-464c-a686-c7fca4e3a873" xsi:nil="true"/>
    <lcf76f155ced4ddcb4097134ff3c332f xmlns="d8a7da38-c494-4646-b315-55d8225e6152">
      <Terms xmlns="http://schemas.microsoft.com/office/infopath/2007/PartnerControls"/>
    </lcf76f155ced4ddcb4097134ff3c332f>
    <SharedWithUsers xmlns="e6ee3f84-1334-464c-a686-c7fca4e3a873">
      <UserInfo>
        <DisplayName>Esquivel, Eydie</DisplayName>
        <AccountId>550</AccountId>
        <AccountType/>
      </UserInfo>
      <UserInfo>
        <DisplayName>Rodriguez, Dr. Rosalinda</DisplayName>
        <AccountId>45</AccountId>
        <AccountType/>
      </UserInfo>
      <UserInfo>
        <DisplayName>Donovan, Liane</DisplayName>
        <AccountId>423</AccountId>
        <AccountType/>
      </UserInfo>
      <UserInfo>
        <DisplayName>Daniel, Siobhan</DisplayName>
        <AccountId>424</AccountId>
        <AccountType/>
      </UserInfo>
      <UserInfo>
        <DisplayName>Verdugo, Emily</DisplayName>
        <AccountId>499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448D9DF05D8408BA5D1334B6C3F56" ma:contentTypeVersion="15" ma:contentTypeDescription="Create a new document." ma:contentTypeScope="" ma:versionID="b8b4cbd0e07c687a8660da30015f6cfe">
  <xsd:schema xmlns:xsd="http://www.w3.org/2001/XMLSchema" xmlns:xs="http://www.w3.org/2001/XMLSchema" xmlns:p="http://schemas.microsoft.com/office/2006/metadata/properties" xmlns:ns2="d8a7da38-c494-4646-b315-55d8225e6152" xmlns:ns3="e6ee3f84-1334-464c-a686-c7fca4e3a873" targetNamespace="http://schemas.microsoft.com/office/2006/metadata/properties" ma:root="true" ma:fieldsID="69d421941b9be548664ead902271badb" ns2:_="" ns3:_="">
    <xsd:import namespace="d8a7da38-c494-4646-b315-55d8225e6152"/>
    <xsd:import namespace="e6ee3f84-1334-464c-a686-c7fca4e3a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7da38-c494-4646-b315-55d8225e61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198376a-8c75-4b93-93e9-585c55298e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e3f84-1334-464c-a686-c7fca4e3a8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d90bd96-783e-42e0-921d-9a75b0549faf}" ma:internalName="TaxCatchAll" ma:showField="CatchAllData" ma:web="e6ee3f84-1334-464c-a686-c7fca4e3a8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4350BF-A5DD-48E1-A827-7B1F6AE2005D}">
  <ds:schemaRefs>
    <ds:schemaRef ds:uri="d8a7da38-c494-4646-b315-55d8225e6152"/>
    <ds:schemaRef ds:uri="e6ee3f84-1334-464c-a686-c7fca4e3a87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585F17-4DC4-459D-BBDA-A0F1E0CDE3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474647-EC37-43E5-9825-8B5E03DF482F}">
  <ds:schemaRefs>
    <ds:schemaRef ds:uri="d8a7da38-c494-4646-b315-55d8225e6152"/>
    <ds:schemaRef ds:uri="e6ee3f84-1334-464c-a686-c7fca4e3a8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471</Words>
  <Application>Microsoft Office PowerPoint</Application>
  <PresentationFormat>On-screen Show (16:9)</PresentationFormat>
  <Paragraphs>60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Kate template</vt:lpstr>
      <vt:lpstr>1_Kate template</vt:lpstr>
      <vt:lpstr>Booth Fickett School Title I Program Home of the Falcons </vt:lpstr>
      <vt:lpstr>PowerPoint Presentation</vt:lpstr>
      <vt:lpstr>What is the purpose of Title 1</vt:lpstr>
      <vt:lpstr>The purpose of Title I is to ensure that all students …</vt:lpstr>
      <vt:lpstr>Title I Funds are for…</vt:lpstr>
      <vt:lpstr>Title I funds help our school offer families:</vt:lpstr>
      <vt:lpstr>Arizona’s Academic Standards Assessment (AASA) </vt:lpstr>
      <vt:lpstr>School Letter Grade</vt:lpstr>
      <vt:lpstr>Improvement Goals -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Nourse, Alicia</dc:creator>
  <cp:lastModifiedBy>Merino, James</cp:lastModifiedBy>
  <cp:revision>314</cp:revision>
  <dcterms:modified xsi:type="dcterms:W3CDTF">2022-10-17T19:53:27Z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0x010100C0C448D9DF05D8408BA5D1334B6C3F56</vt:lpwstr>
  </property>
  <property fmtid="{D5CDD505-2E9C-101B-9397-08002B2CF9AE}" pid="3" name="MediaServiceImageTags">
    <vt:lpwstr/>
  </property>
</Properties>
</file>